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3" r:id="rId4"/>
    <p:sldId id="258" r:id="rId5"/>
    <p:sldId id="272" r:id="rId6"/>
    <p:sldId id="259" r:id="rId7"/>
    <p:sldId id="264" r:id="rId8"/>
    <p:sldId id="262" r:id="rId9"/>
    <p:sldId id="260" r:id="rId10"/>
    <p:sldId id="267" r:id="rId11"/>
    <p:sldId id="266" r:id="rId12"/>
    <p:sldId id="271" r:id="rId13"/>
    <p:sldId id="268" r:id="rId14"/>
    <p:sldId id="269" r:id="rId15"/>
    <p:sldId id="270" r:id="rId16"/>
    <p:sldId id="261" r:id="rId17"/>
    <p:sldId id="274" r:id="rId18"/>
    <p:sldId id="26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4526-84AA-4910-995B-BC08540E8E6D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6BE9-E959-4CA9-AB73-00AE810D7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40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6BE9-E959-4CA9-AB73-00AE810D7ED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25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6BE9-E959-4CA9-AB73-00AE810D7ED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55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6BE9-E959-4CA9-AB73-00AE810D7ED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6BE9-E959-4CA9-AB73-00AE810D7ED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14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6BE9-E959-4CA9-AB73-00AE810D7ED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1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9F501-97F0-C431-BEBD-E67D2EB07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344715-F3DA-0C35-B946-A58FE2C90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46311F-D0ED-1BD6-BC04-E2228F7F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33921D-F8F7-BE84-4011-3AE252B6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0BD225-BB0E-818E-60BA-7452130F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6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45C10-0851-C351-BF6D-E45F86C5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EF47BF-7407-E787-243A-C80D09608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254246-98B7-1AB5-3C9E-FA5E18A5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E05CA-C08A-F445-A58F-1EC521A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82C9A7-E221-B574-376B-44E1C5B1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A889FE-529F-1427-D5EE-528D67343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304CEC-84D6-0B52-2B4F-A214D6EB8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72140C-A3C1-0904-2C08-13E31D9B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703FD-1C0B-F9C3-E498-0A144C16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2328C6-5E27-A368-42DC-DC48C668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17D6F-76D0-557C-1022-527C8974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4ACB70-EC90-856B-EE93-5DFAD825A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4DA1E2-F381-9CA8-DE0F-97B4223F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15BC79-F406-92E3-1848-DD4275CB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F9D313-DE2C-A649-2E21-6E116ABB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14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376B7-A210-DED9-E2E7-3FDB07CE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511002-ED02-BCF1-0CDD-3B8E51CC9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BF970B-C8DC-869F-E1AA-35DB1548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8CB5C-791B-D3CA-A249-4E845AB4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467618-4108-4284-0659-FE0D1D7D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4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99731-CEC2-0503-1BC3-805375A3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86377-CAA6-83DB-21A2-5321995F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0356E4-C2D4-1463-40B1-79B44BD76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B9EBC6-CE86-E85E-92C9-B84AC592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DF8555-2BB8-E367-A630-D8E187AD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882E9F-A52B-0873-68B1-2E0A457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7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F6C21-707F-63A7-371E-E00ED3C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B84B53-05AC-91FA-DFB0-77AE14181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A1267C-9C3C-361A-3A14-A88041A3F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5C62C9-C133-7BF1-41B4-525EDE176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3ECFE7-2BCA-51FA-4FD1-9424A78C4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C3CA6E-E9A7-FCB3-9433-E9A1F2A5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3F9DB30-B91E-CB36-B611-35164256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6ABB3A-8BD9-710C-A0FF-019EF5FC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52D59-AD67-B1A9-63C6-DFD1347A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DAC636-60B1-1252-8DF9-41C1154F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1C63C5-F04A-034C-4F52-A1F89EA8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FBEF53-648E-413F-5B40-6DD6AF82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9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7B8A26-46B3-A44C-3A54-6F019AA0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43ADE9-DF86-FC84-B323-09C4C945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6E0045-C6A8-7B87-4786-6C7AEE52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1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1015C-79C1-0837-B4E8-3E301B29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078DB-B67C-BE11-4937-16651D80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6546F0-D7D0-C1E5-D98C-3CBDD3ADE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8E016D-8411-CE7B-30AB-FCF18E91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28242A-7DD8-A147-2C3B-DCAED1D4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32238-4CC5-338C-BE7A-530F5A8A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7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47042-2E13-1DB4-5504-7B9BCF5F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EE60A0-9156-DD27-916E-3336DFDCB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3D5B24-139F-8E6F-0AE4-AB1DCE0BF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AEEE61-2CE3-DB3A-129C-D7187003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DF5DC1-7C04-5C46-983C-59E1E72D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283119-5CD0-4EAF-0D57-76EDC774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4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6464A-22EE-882D-E868-C2FCE326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6CB9E-6783-6E82-DC0E-553CF03F1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271CB-5A08-97F0-DECF-459E933A1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F8D4-FDFF-44F3-9ECF-DF8D06F70AC8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01B4F2-1D23-06E2-9096-C0BA953C1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1E540-852A-6EF5-E17A-A1D8313D1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770E-EEBE-4EF5-ABD8-B31F1706F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1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Himmel, draußen, bewölkt, Wolken enthält.&#10;&#10;Automatisch generierte Beschreibung">
            <a:extLst>
              <a:ext uri="{FF2B5EF4-FFF2-40B4-BE49-F238E27FC236}">
                <a16:creationId xmlns:a16="http://schemas.microsoft.com/office/drawing/2014/main" id="{F21A3FCE-AE9A-135D-8E7B-A8AB9CF3F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9091" r="432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67B62-99E5-CF2D-03D5-868A6665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Private Enforcement im </a:t>
            </a:r>
            <a:r>
              <a:rPr lang="en-US" sz="6600" dirty="0" err="1"/>
              <a:t>Kartellrecht</a:t>
            </a:r>
            <a:endParaRPr lang="en-US" sz="66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0BED0-5973-A558-8D32-6495A47C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5621451"/>
            <a:ext cx="9989749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Wie </a:t>
            </a:r>
            <a:r>
              <a:rPr lang="en-US" sz="1900" dirty="0" err="1"/>
              <a:t>geschädigte</a:t>
            </a:r>
            <a:r>
              <a:rPr lang="en-US" sz="1900" dirty="0"/>
              <a:t> </a:t>
            </a:r>
            <a:r>
              <a:rPr lang="en-US" sz="1900" dirty="0" err="1"/>
              <a:t>Unternehmen</a:t>
            </a:r>
            <a:r>
              <a:rPr lang="en-US" sz="1900" dirty="0"/>
              <a:t> </a:t>
            </a:r>
            <a:r>
              <a:rPr lang="en-US" sz="1900" dirty="0" err="1"/>
              <a:t>gegen</a:t>
            </a:r>
            <a:r>
              <a:rPr lang="en-US" sz="1900" dirty="0"/>
              <a:t> </a:t>
            </a:r>
            <a:r>
              <a:rPr lang="en-US" sz="1900" dirty="0" err="1"/>
              <a:t>rechtswidrig</a:t>
            </a:r>
            <a:r>
              <a:rPr lang="en-US" sz="1900" dirty="0"/>
              <a:t> </a:t>
            </a:r>
            <a:r>
              <a:rPr lang="en-US" sz="1900" dirty="0" err="1"/>
              <a:t>überhöhte</a:t>
            </a:r>
            <a:r>
              <a:rPr lang="en-US" sz="1900" dirty="0"/>
              <a:t> </a:t>
            </a:r>
            <a:r>
              <a:rPr lang="en-US" sz="1900" dirty="0" err="1"/>
              <a:t>Energiepreise</a:t>
            </a:r>
            <a:r>
              <a:rPr lang="en-US" sz="1900" dirty="0"/>
              <a:t> </a:t>
            </a:r>
            <a:r>
              <a:rPr lang="en-US" sz="1900" dirty="0" err="1"/>
              <a:t>vorgehen</a:t>
            </a:r>
            <a:r>
              <a:rPr lang="en-US" sz="1900" dirty="0"/>
              <a:t> </a:t>
            </a:r>
            <a:r>
              <a:rPr lang="en-US" sz="1900" dirty="0" err="1"/>
              <a:t>können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2196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A13AB-8F3F-659A-0576-E85BBA2E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10D2D-687B-75F1-562B-199EA846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1A4A03-A2D6-592E-BD13-02863A73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5" y="114954"/>
            <a:ext cx="10898178" cy="67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59DF7-761F-1AEB-F9CD-D8D86E26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94" y="794157"/>
            <a:ext cx="11181025" cy="1072590"/>
          </a:xfrm>
        </p:spPr>
        <p:txBody>
          <a:bodyPr anchor="b">
            <a:normAutofit/>
          </a:bodyPr>
          <a:lstStyle/>
          <a:p>
            <a:r>
              <a:rPr lang="de-DE" sz="4500"/>
              <a:t>§ 1 KartG: Verbot der Fühlungnahme</a:t>
            </a:r>
            <a:endParaRPr lang="de-DE" sz="45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8B0056-8D5C-C611-6C8A-58F58C85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7309416" cy="4001900"/>
          </a:xfrm>
        </p:spPr>
        <p:txBody>
          <a:bodyPr anchor="t">
            <a:noAutofit/>
          </a:bodyPr>
          <a:lstStyle/>
          <a:p>
            <a:r>
              <a:rPr lang="de-DE" sz="2000" dirty="0"/>
              <a:t>fast alle Landesenergieversorger sowie die Verbund AG referenzieren in ihrer Preisbildung auf den Österreichischen Strompreisindex ÖSPI</a:t>
            </a:r>
          </a:p>
          <a:p>
            <a:endParaRPr lang="de-DE" sz="2000" dirty="0"/>
          </a:p>
          <a:p>
            <a:r>
              <a:rPr lang="de-DE" sz="2000" dirty="0"/>
              <a:t>exakt gleichlautende Bestimmungen in den AGB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Urteil des Handelsgericht Wien vom 07.02.2023</a:t>
            </a:r>
            <a:br>
              <a:rPr lang="de-DE" sz="2000" dirty="0"/>
            </a:br>
            <a:r>
              <a:rPr lang="de-DE" sz="2000" dirty="0"/>
              <a:t>zu 58 Cg 17/22s:</a:t>
            </a:r>
          </a:p>
          <a:p>
            <a:pPr marL="0" indent="0">
              <a:buNone/>
            </a:pPr>
            <a:r>
              <a:rPr lang="de-DE" sz="2000" i="1" dirty="0"/>
              <a:t>		„</a:t>
            </a:r>
            <a:r>
              <a:rPr lang="de-AT" sz="2000" i="1" dirty="0"/>
              <a:t>Wird Strom nicht tatsächlich an der EEX erworben, 		sondern konzernintern erzeugt, ist der ÖSPI als 		Berechnungsgrundlage nicht sachgerecht“</a:t>
            </a:r>
            <a:endParaRPr lang="de-DE" sz="20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92CE88-2ECC-4F19-6223-6D749642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84" y="2814221"/>
            <a:ext cx="3813035" cy="23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CCB34-19E4-85D7-CB48-DE0FCB99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3792" cy="1325563"/>
          </a:xfrm>
        </p:spPr>
        <p:txBody>
          <a:bodyPr>
            <a:noAutofit/>
          </a:bodyPr>
          <a:lstStyle/>
          <a:p>
            <a:r>
              <a:rPr lang="de-DE" sz="4500" dirty="0"/>
              <a:t>Deutscher BGH am 29.11.2022 zu KZR 42/20: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880C5-AE63-F5EE-5CDA-813E097E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296" y="2245525"/>
            <a:ext cx="10515600" cy="4120720"/>
          </a:xfrm>
        </p:spPr>
        <p:txBody>
          <a:bodyPr>
            <a:normAutofit/>
          </a:bodyPr>
          <a:lstStyle/>
          <a:p>
            <a:r>
              <a:rPr lang="de-DE" sz="2000" dirty="0"/>
              <a:t>Hintergrund Drogeriekartell, wann liegt verbotene Fühlungnahme vor?</a:t>
            </a:r>
          </a:p>
          <a:p>
            <a:endParaRPr lang="de-DE" sz="2000" dirty="0"/>
          </a:p>
          <a:p>
            <a:r>
              <a:rPr lang="de-DE" sz="2000" dirty="0"/>
              <a:t>„bloßer </a:t>
            </a:r>
            <a:r>
              <a:rPr lang="de-AT" sz="2000" dirty="0"/>
              <a:t>Informationsaustausch an sich ist geeignet, den Wettbewerb unzulässig zu verzerren“</a:t>
            </a:r>
          </a:p>
          <a:p>
            <a:endParaRPr lang="de-AT" sz="2000" dirty="0"/>
          </a:p>
          <a:p>
            <a:r>
              <a:rPr lang="de-AT" sz="2000" dirty="0"/>
              <a:t>„die Tatsache, dass regelmäßig Gesprächsrunden stattfinden,</a:t>
            </a:r>
            <a:br>
              <a:rPr lang="de-AT" sz="2000" dirty="0"/>
            </a:br>
            <a:r>
              <a:rPr lang="de-AT" sz="2000" dirty="0"/>
              <a:t>ist ausreichendes Indiz um eine Kartellbildung anzunehmen“</a:t>
            </a:r>
          </a:p>
          <a:p>
            <a:endParaRPr lang="de-AT" sz="2000" dirty="0"/>
          </a:p>
          <a:p>
            <a:r>
              <a:rPr lang="de-AT" sz="2000" dirty="0"/>
              <a:t>auch ohne Fühlungnahme kann ein sogenanntes „Verhaltenskartell“ vorliegen</a:t>
            </a:r>
          </a:p>
          <a:p>
            <a:endParaRPr lang="de-AT" sz="2000" dirty="0"/>
          </a:p>
          <a:p>
            <a:r>
              <a:rPr lang="de-AT" sz="2000" dirty="0"/>
              <a:t>entscheidend ist, ob eine tatsächliche Wettbewerbsbeschränkung bewirkt wird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1614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606E99-8B7F-1E00-E7C3-FF6A0637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2" y="276509"/>
            <a:ext cx="5284298" cy="1567577"/>
          </a:xfrm>
        </p:spPr>
        <p:txBody>
          <a:bodyPr>
            <a:normAutofit/>
          </a:bodyPr>
          <a:lstStyle/>
          <a:p>
            <a:r>
              <a:rPr lang="de-DE" sz="4000" b="1" dirty="0"/>
              <a:t>Code of Conduct der Wettbewerbsbehörde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ABD86DEC-50C5-672D-8306-3DF2E9C9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9" y="1844086"/>
            <a:ext cx="4898573" cy="405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b="1" dirty="0" err="1"/>
              <a:t>Marktmachtmissbrauch</a:t>
            </a:r>
            <a:r>
              <a:rPr lang="en-US" sz="2200" b="1" dirty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Verwendung</a:t>
            </a:r>
            <a:r>
              <a:rPr lang="en-US" sz="2200" dirty="0"/>
              <a:t> </a:t>
            </a:r>
            <a:r>
              <a:rPr lang="en-US" sz="2200" dirty="0" err="1"/>
              <a:t>rechtswidriger</a:t>
            </a:r>
            <a:r>
              <a:rPr lang="en-US" sz="2200" dirty="0"/>
              <a:t> AGB</a:t>
            </a:r>
          </a:p>
          <a:p>
            <a:endParaRPr lang="en-US" sz="2200" dirty="0"/>
          </a:p>
          <a:p>
            <a:r>
              <a:rPr lang="en-US" sz="2200" dirty="0" err="1"/>
              <a:t>Ausnützen</a:t>
            </a:r>
            <a:r>
              <a:rPr lang="en-US" sz="2200" dirty="0"/>
              <a:t> </a:t>
            </a:r>
            <a:r>
              <a:rPr lang="en-US" sz="2200" dirty="0" err="1"/>
              <a:t>einer</a:t>
            </a:r>
            <a:r>
              <a:rPr lang="en-US" sz="2200" dirty="0"/>
              <a:t> </a:t>
            </a:r>
            <a:r>
              <a:rPr lang="en-US" sz="2200" dirty="0" err="1"/>
              <a:t>Machtstellung</a:t>
            </a:r>
            <a:endParaRPr lang="en-US" sz="2200" dirty="0"/>
          </a:p>
          <a:p>
            <a:endParaRPr lang="en-US" sz="2200" dirty="0"/>
          </a:p>
          <a:p>
            <a:r>
              <a:rPr lang="de-AT" sz="2200" dirty="0"/>
              <a:t>sachlich nicht gerechtfertigte Entgelte</a:t>
            </a:r>
          </a:p>
          <a:p>
            <a:endParaRPr lang="de-AT" sz="2200" dirty="0"/>
          </a:p>
          <a:p>
            <a:r>
              <a:rPr lang="en-US" sz="2200" dirty="0" err="1"/>
              <a:t>benachteiligende</a:t>
            </a:r>
            <a:r>
              <a:rPr lang="en-US" sz="2200" dirty="0"/>
              <a:t> </a:t>
            </a:r>
            <a:r>
              <a:rPr lang="en-US" sz="2200" dirty="0" err="1"/>
              <a:t>Vertragsbedingungen</a:t>
            </a: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0C4E93-FD8C-B3B3-8B30-0BA933353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r="25368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2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D14187-5BA4-3E9B-EF8B-192C7AA8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500" dirty="0"/>
              <a:t>§ 77 Elektrizitätswirtschaftsgesetz: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AD679D-0117-675D-DCAD-49B3A028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64" y="2478320"/>
            <a:ext cx="10515600" cy="3774046"/>
          </a:xfrm>
        </p:spPr>
        <p:txBody>
          <a:bodyPr>
            <a:noAutofit/>
          </a:bodyPr>
          <a:lstStyle/>
          <a:p>
            <a:r>
              <a:rPr lang="de-DE" sz="2000" dirty="0"/>
              <a:t>Unternehmen mit bis zu 50 Mitarbeitern muss ein Grundversorgungstarif angeboten werden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dieser ist regelmäßig erheblich günstiger als Normaltarife</a:t>
            </a:r>
          </a:p>
          <a:p>
            <a:endParaRPr lang="de-DE" sz="2000" dirty="0"/>
          </a:p>
          <a:p>
            <a:r>
              <a:rPr lang="de-DE" sz="2000" dirty="0"/>
              <a:t>trotz klarer Gesetzeslage verweigert die Energiewirtschaft rechtswidrig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erst nach Klagseinbringung wird Grundversorgung gewährt</a:t>
            </a:r>
          </a:p>
        </p:txBody>
      </p:sp>
    </p:spTree>
    <p:extLst>
      <p:ext uri="{BB962C8B-B14F-4D97-AF65-F5344CB8AC3E}">
        <p14:creationId xmlns:p14="http://schemas.microsoft.com/office/powerpoint/2010/main" val="412632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308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A3E45-13BA-A733-3ED3-AADEA612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30" y="1257503"/>
            <a:ext cx="4946127" cy="5431818"/>
          </a:xfrm>
        </p:spPr>
        <p:txBody>
          <a:bodyPr>
            <a:normAutofit/>
          </a:bodyPr>
          <a:lstStyle/>
          <a:p>
            <a:r>
              <a:rPr lang="de-DE" sz="2200" dirty="0"/>
              <a:t>Abteilung Wettbewerb der</a:t>
            </a:r>
            <a:br>
              <a:rPr lang="de-DE" sz="2200" dirty="0"/>
            </a:br>
            <a:r>
              <a:rPr lang="de-DE" sz="2200" dirty="0"/>
              <a:t>Europäischen Kommission informiert</a:t>
            </a:r>
          </a:p>
          <a:p>
            <a:endParaRPr lang="de-DE" sz="2200" dirty="0"/>
          </a:p>
          <a:p>
            <a:r>
              <a:rPr lang="de-DE" sz="2200" dirty="0"/>
              <a:t>Österreichs Energiewirtschaft</a:t>
            </a:r>
            <a:br>
              <a:rPr lang="de-DE" sz="2200" dirty="0"/>
            </a:br>
            <a:r>
              <a:rPr lang="de-DE" sz="2200" dirty="0"/>
              <a:t>verhält sich rechtswidrig</a:t>
            </a:r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teilstaatliche Energieversorger</a:t>
            </a:r>
            <a:br>
              <a:rPr lang="de-DE" sz="2200" dirty="0"/>
            </a:br>
            <a:r>
              <a:rPr lang="de-DE" sz="2200" dirty="0"/>
              <a:t>wirken kollusiv zusammen</a:t>
            </a:r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dies zum Schaden und auf Kosten</a:t>
            </a:r>
            <a:br>
              <a:rPr lang="de-DE" sz="2200" dirty="0"/>
            </a:br>
            <a:r>
              <a:rPr lang="de-DE" sz="2200" dirty="0"/>
              <a:t>der restlichen Volkswirtschaft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EC9875-3B77-C27B-BF5A-FD63FAAF3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020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0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4" name="Rectangle 514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C39221-0524-6522-A369-1EB8E098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279545"/>
            <a:ext cx="5807187" cy="1732135"/>
          </a:xfrm>
        </p:spPr>
        <p:txBody>
          <a:bodyPr anchor="b">
            <a:normAutofit/>
          </a:bodyPr>
          <a:lstStyle/>
          <a:p>
            <a:r>
              <a:rPr lang="de-DE" sz="4000" dirty="0"/>
              <a:t>2014 Richtlinie der EU zu </a:t>
            </a:r>
            <a:br>
              <a:rPr lang="de-DE" sz="4000" dirty="0"/>
            </a:br>
            <a:r>
              <a:rPr lang="de-DE" sz="4000" dirty="0"/>
              <a:t>Private Enforcement</a:t>
            </a:r>
          </a:p>
        </p:txBody>
      </p:sp>
      <p:sp>
        <p:nvSpPr>
          <p:cNvPr id="514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37591-22DC-8950-9469-52D603D8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30" y="2660904"/>
            <a:ext cx="5272714" cy="3917551"/>
          </a:xfrm>
        </p:spPr>
        <p:txBody>
          <a:bodyPr anchor="t">
            <a:noAutofit/>
          </a:bodyPr>
          <a:lstStyle/>
          <a:p>
            <a:r>
              <a:rPr lang="de-DE" sz="2000" dirty="0"/>
              <a:t>Verstoß gegen Wettbewerbsrecht und Kartellgesetz</a:t>
            </a:r>
          </a:p>
          <a:p>
            <a:endParaRPr lang="de-DE" sz="2000" dirty="0"/>
          </a:p>
          <a:p>
            <a:r>
              <a:rPr lang="de-DE" sz="2000" dirty="0"/>
              <a:t>zivilrechtliche Klage auf Ersatz entstandenen Schadens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Differenz verrechnete Preise / wirtschaftlich rechtfertigbare Erhöhungen</a:t>
            </a:r>
          </a:p>
          <a:p>
            <a:endParaRPr lang="de-DE" sz="2000" dirty="0"/>
          </a:p>
          <a:p>
            <a:r>
              <a:rPr lang="de-DE" sz="2000" dirty="0"/>
              <a:t>Rechtsgrundlage § 1 und § 5 Kartellgesetz</a:t>
            </a:r>
          </a:p>
        </p:txBody>
      </p:sp>
      <p:pic>
        <p:nvPicPr>
          <p:cNvPr id="5122" name="Picture 2" descr="Handelsgericht Wien – Wikipedia">
            <a:extLst>
              <a:ext uri="{FF2B5EF4-FFF2-40B4-BE49-F238E27FC236}">
                <a16:creationId xmlns:a16="http://schemas.microsoft.com/office/drawing/2014/main" id="{E0371F7B-86B5-F735-09C2-53D7252E3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"/>
          <a:stretch/>
        </p:blipFill>
        <p:spPr bwMode="auto">
          <a:xfrm>
            <a:off x="6798222" y="640080"/>
            <a:ext cx="40606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3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C39221-0524-6522-A369-1EB8E098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465065" cy="1356863"/>
          </a:xfrm>
        </p:spPr>
        <p:txBody>
          <a:bodyPr anchor="b">
            <a:noAutofit/>
          </a:bodyPr>
          <a:lstStyle/>
          <a:p>
            <a:r>
              <a:rPr lang="de-DE" sz="4000" dirty="0"/>
              <a:t>Private Enforcement im Kartellrecht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37591-22DC-8950-9469-52D603D8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76" y="2812868"/>
            <a:ext cx="6303146" cy="3780977"/>
          </a:xfrm>
        </p:spPr>
        <p:txBody>
          <a:bodyPr anchor="t">
            <a:normAutofit fontScale="92500" lnSpcReduction="20000"/>
          </a:bodyPr>
          <a:lstStyle/>
          <a:p>
            <a:r>
              <a:rPr lang="de-AT" sz="2200" dirty="0"/>
              <a:t>gemeinsames Vorgehen stärkt Verfahrensposition</a:t>
            </a:r>
          </a:p>
          <a:p>
            <a:endParaRPr lang="de-AT" sz="2200" dirty="0"/>
          </a:p>
          <a:p>
            <a:r>
              <a:rPr lang="de-AT" sz="2200" dirty="0"/>
              <a:t>Aktenbestand zu Preiserhöhungen sichten</a:t>
            </a:r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gesellschaftsrechtliche Verpflichtung zur Verfolgung potenzieller Ansprüche</a:t>
            </a:r>
          </a:p>
          <a:p>
            <a:endParaRPr lang="de-DE" sz="2200" dirty="0"/>
          </a:p>
          <a:p>
            <a:r>
              <a:rPr lang="de-AT" sz="2200" dirty="0"/>
              <a:t>Verjährung beachten</a:t>
            </a:r>
          </a:p>
          <a:p>
            <a:pPr marL="0" indent="0">
              <a:buNone/>
            </a:pPr>
            <a:endParaRPr lang="de-AT" sz="2200" dirty="0"/>
          </a:p>
          <a:p>
            <a:r>
              <a:rPr lang="de-AT" sz="2200" dirty="0"/>
              <a:t>Rechtschutzdeckung oder Prozessfinanzierung und Risikoübernahme gegen Erfolgsbeteiligung</a:t>
            </a:r>
          </a:p>
          <a:p>
            <a:endParaRPr lang="de-DE" sz="1400" dirty="0"/>
          </a:p>
          <a:p>
            <a:endParaRPr lang="de-DE" sz="1400" dirty="0"/>
          </a:p>
        </p:txBody>
      </p:sp>
      <p:pic>
        <p:nvPicPr>
          <p:cNvPr id="5122" name="Picture 2" descr="Handelsgericht Wien – Wikipedia">
            <a:extLst>
              <a:ext uri="{FF2B5EF4-FFF2-40B4-BE49-F238E27FC236}">
                <a16:creationId xmlns:a16="http://schemas.microsoft.com/office/drawing/2014/main" id="{E0371F7B-86B5-F735-09C2-53D7252E3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"/>
          <a:stretch/>
        </p:blipFill>
        <p:spPr bwMode="auto">
          <a:xfrm>
            <a:off x="6798222" y="640080"/>
            <a:ext cx="40606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3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03715FB-E98F-1047-3DE5-746188CB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1" y="10002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Es braucht einen Schulterschluss über Unternehmensgrenzen hinweg,</a:t>
            </a:r>
            <a:br>
              <a:rPr lang="de-DE" sz="2200" dirty="0"/>
            </a:br>
            <a:r>
              <a:rPr lang="de-DE" sz="2200" dirty="0"/>
              <a:t>um dem Treiben der Energiekonzerne ein Ende zu bereiten und den österreichischen Wirtschaftsstandort wieder attraktiv zu machen.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Ich danke für Ihre Aufmerksamkeit!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0FC9D95-7272-6C0F-4895-A6BADF26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36" y="1741820"/>
            <a:ext cx="4466252" cy="44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05B1F9-A10C-7D80-C464-F7E1784A7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39" y="4774631"/>
            <a:ext cx="7853853" cy="17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iengrafik: Entwicklung des Österreichischen Strompreisindex von 2005 bis 2023">
            <a:extLst>
              <a:ext uri="{FF2B5EF4-FFF2-40B4-BE49-F238E27FC236}">
                <a16:creationId xmlns:a16="http://schemas.microsoft.com/office/drawing/2014/main" id="{E186F3B2-1C35-3426-870C-8AC5446E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29" y="696686"/>
            <a:ext cx="9503896" cy="57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roht in Europa eine Deindustrialisierung? - PressReader">
            <a:extLst>
              <a:ext uri="{FF2B5EF4-FFF2-40B4-BE49-F238E27FC236}">
                <a16:creationId xmlns:a16="http://schemas.microsoft.com/office/drawing/2014/main" id="{6908832D-A371-852B-5720-92CDDEC50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1129003" y="580615"/>
            <a:ext cx="10127587" cy="56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694A0CF-AB1B-5056-EB2F-4021BEA5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/>
              <a:t>Der Standard am 1.März 2023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3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Himmel, draußen, bewölkt, Wolken enthält.&#10;&#10;Automatisch generierte Beschreibung">
            <a:extLst>
              <a:ext uri="{FF2B5EF4-FFF2-40B4-BE49-F238E27FC236}">
                <a16:creationId xmlns:a16="http://schemas.microsoft.com/office/drawing/2014/main" id="{95373807-560C-52F4-5F47-59D389E50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9091" r="440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DE26A9-1624-C76A-2E33-30EC3CEC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591" y="828065"/>
            <a:ext cx="4014019" cy="907803"/>
          </a:xfrm>
        </p:spPr>
        <p:txBody>
          <a:bodyPr anchor="b">
            <a:normAutofit/>
          </a:bodyPr>
          <a:lstStyle/>
          <a:p>
            <a:r>
              <a:rPr lang="de-DE" sz="4800" dirty="0"/>
              <a:t>Chronologie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11CF93-426F-730D-90BB-B2E7BC54C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595" y="2557035"/>
            <a:ext cx="4195242" cy="4316434"/>
          </a:xfrm>
        </p:spPr>
        <p:txBody>
          <a:bodyPr anchor="t">
            <a:normAutofit/>
          </a:bodyPr>
          <a:lstStyle/>
          <a:p>
            <a:r>
              <a:rPr lang="de-DE" sz="1800" dirty="0"/>
              <a:t>Strompreise am Spotmarkt steigen in nie dagewesene Höhen</a:t>
            </a:r>
          </a:p>
          <a:p>
            <a:r>
              <a:rPr lang="de-DE" sz="1800" dirty="0"/>
              <a:t>teilstaatliche Energieversorger verkünden Gewinne in Milliardenhöhe</a:t>
            </a:r>
          </a:p>
          <a:p>
            <a:r>
              <a:rPr lang="de-DE" sz="1800" dirty="0"/>
              <a:t>Gespräche mit verschiedenen Kartellrechtsexperten und E-Control</a:t>
            </a:r>
          </a:p>
          <a:p>
            <a:r>
              <a:rPr lang="de-DE" sz="1800" dirty="0"/>
              <a:t>13.12.2022</a:t>
            </a:r>
            <a:br>
              <a:rPr lang="de-DE" sz="1800" dirty="0"/>
            </a:br>
            <a:r>
              <a:rPr lang="de-DE" sz="1800" dirty="0"/>
              <a:t>Sachverhaltsdarstellung an die Bundeswettbewerbsbehörde</a:t>
            </a:r>
          </a:p>
          <a:p>
            <a:r>
              <a:rPr lang="de-DE" sz="1800" dirty="0"/>
              <a:t>07.02.2023</a:t>
            </a:r>
            <a:br>
              <a:rPr lang="de-DE" sz="1800" dirty="0"/>
            </a:br>
            <a:r>
              <a:rPr lang="de-DE" sz="1800" dirty="0"/>
              <a:t>Urteil Handelsgericht Wien bestätigt – Preiserhöhungen des Verbund sind rechtswidrig</a:t>
            </a:r>
          </a:p>
          <a:p>
            <a:endParaRPr lang="de-DE" sz="1700" dirty="0"/>
          </a:p>
          <a:p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86431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35663C9-2EFE-C523-C2E0-440D0A44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76" y="359616"/>
            <a:ext cx="4723312" cy="61805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ADA6572-A8E0-98C3-D28D-33EB02E35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88" y="421760"/>
            <a:ext cx="5585069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A8CD8-DD8E-E4A9-2250-0D6E1DA8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45983"/>
          </a:xfrm>
        </p:spPr>
        <p:txBody>
          <a:bodyPr anchor="b">
            <a:normAutofit/>
          </a:bodyPr>
          <a:lstStyle/>
          <a:p>
            <a:r>
              <a:rPr lang="de-DE" sz="4500" dirty="0"/>
              <a:t>Volkswirtschaftliche Umverteilung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0B89B-9CC4-2BEF-5328-A70CF062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77" y="1893761"/>
            <a:ext cx="6842162" cy="4548145"/>
          </a:xfrm>
        </p:spPr>
        <p:txBody>
          <a:bodyPr anchor="t">
            <a:normAutofit fontScale="92500" lnSpcReduction="10000"/>
          </a:bodyPr>
          <a:lstStyle/>
          <a:p>
            <a:r>
              <a:rPr lang="de-DE" sz="2200" dirty="0"/>
              <a:t>Österreich hätte aufgrund stark ausgebauter Wasserkraftwerke einen Wettbewerbsvorteil </a:t>
            </a:r>
          </a:p>
          <a:p>
            <a:endParaRPr lang="de-DE" sz="2200" dirty="0"/>
          </a:p>
          <a:p>
            <a:r>
              <a:rPr lang="de-DE" sz="2200" dirty="0"/>
              <a:t>84% des heimischen Stroms wird aus erneuerbaren Energieträgern gewonnen</a:t>
            </a:r>
          </a:p>
          <a:p>
            <a:endParaRPr lang="de-DE" sz="2200" dirty="0"/>
          </a:p>
          <a:p>
            <a:r>
              <a:rPr lang="de-DE" sz="2200" dirty="0"/>
              <a:t>dieser Vorteil wird von der teilstaatlichen Energiewirtschaft in einen Nachteil umgekehrt</a:t>
            </a:r>
          </a:p>
          <a:p>
            <a:endParaRPr lang="de-DE" sz="2200" dirty="0"/>
          </a:p>
          <a:p>
            <a:r>
              <a:rPr lang="de-DE" sz="2200" dirty="0"/>
              <a:t>auf Kosten der restlichen Volkswirtschaft werden Gewinnmargen vervielfacht</a:t>
            </a:r>
          </a:p>
          <a:p>
            <a:endParaRPr lang="de-DE" sz="2200" dirty="0"/>
          </a:p>
          <a:p>
            <a:r>
              <a:rPr lang="de-DE" sz="2200" dirty="0"/>
              <a:t>Wirtschaftsstandort im internationalen Vergleich zunehmend unattraktiv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DD8CD-EAB5-376B-9B9B-4BA82AFEE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251"/>
          <a:stretch/>
        </p:blipFill>
        <p:spPr>
          <a:xfrm>
            <a:off x="7364939" y="1814486"/>
            <a:ext cx="4690937" cy="48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5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0AF966C7-26DB-0A16-DF20-EA563007E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5" r="42" b="-2"/>
          <a:stretch/>
        </p:blipFill>
        <p:spPr>
          <a:xfrm>
            <a:off x="6029604" y="840171"/>
            <a:ext cx="5382877" cy="51776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4A6DDC7-924B-0B84-E189-D574BF41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5" y="840171"/>
            <a:ext cx="4461470" cy="49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A8CD8-DD8E-E4A9-2250-0D6E1DA8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51349"/>
          </a:xfrm>
        </p:spPr>
        <p:txBody>
          <a:bodyPr anchor="b">
            <a:normAutofit fontScale="90000"/>
          </a:bodyPr>
          <a:lstStyle/>
          <a:p>
            <a:r>
              <a:rPr lang="de-DE" sz="5000" dirty="0"/>
              <a:t>Die gescheiterte Strommarktliberalisierung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0B89B-9CC4-2BEF-5328-A70CF062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36" y="1952701"/>
            <a:ext cx="7306322" cy="4652430"/>
          </a:xfrm>
        </p:spPr>
        <p:txBody>
          <a:bodyPr anchor="t">
            <a:normAutofit/>
          </a:bodyPr>
          <a:lstStyle/>
          <a:p>
            <a:r>
              <a:rPr lang="de-DE" sz="2000" dirty="0"/>
              <a:t>Produktion, Netz und Vertrieb wirtschaftlich voneinander getrennt</a:t>
            </a:r>
          </a:p>
          <a:p>
            <a:endParaRPr lang="de-DE" sz="2000" dirty="0"/>
          </a:p>
          <a:p>
            <a:r>
              <a:rPr lang="de-DE" sz="2000" dirty="0"/>
              <a:t>Ziel einen wettbewerbsorientierten Markt zu schaffen</a:t>
            </a:r>
          </a:p>
          <a:p>
            <a:endParaRPr lang="de-DE" sz="2000" dirty="0"/>
          </a:p>
          <a:p>
            <a:r>
              <a:rPr lang="de-DE" sz="2000" dirty="0"/>
              <a:t>weiterhin beherrschen teilstaatliche Energieversorger den Strommarkt und beziehen konzernintern günstigen Strom</a:t>
            </a:r>
          </a:p>
          <a:p>
            <a:endParaRPr lang="de-DE" sz="2000" dirty="0"/>
          </a:p>
          <a:p>
            <a:r>
              <a:rPr lang="de-DE" sz="2000" dirty="0"/>
              <a:t>konzerneigene Diskontgesellschaften dienen als Feigenblatt und simulieren einen freien Markt</a:t>
            </a:r>
          </a:p>
          <a:p>
            <a:endParaRPr lang="de-DE" sz="2000" dirty="0"/>
          </a:p>
          <a:p>
            <a:r>
              <a:rPr lang="de-DE" sz="2000" dirty="0"/>
              <a:t>tatsächlich private Mitbewerber nicht wettbewerbsfähig, diese kann man in Österreich inzwischen an einer Hand abzählen</a:t>
            </a:r>
            <a:endParaRPr lang="de-DE" sz="2200" dirty="0"/>
          </a:p>
          <a:p>
            <a:endParaRPr lang="de-DE" sz="2200" dirty="0"/>
          </a:p>
        </p:txBody>
      </p:sp>
      <p:pic>
        <p:nvPicPr>
          <p:cNvPr id="6" name="Grafik 5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0B2E78DB-2A13-5068-0A3A-D3FE01E0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r="1875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5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021942-0B1C-EB6E-66F6-C266DB5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65" y="-129722"/>
            <a:ext cx="5022918" cy="1963776"/>
          </a:xfrm>
        </p:spPr>
        <p:txBody>
          <a:bodyPr>
            <a:normAutofit/>
          </a:bodyPr>
          <a:lstStyle/>
          <a:p>
            <a:r>
              <a:rPr lang="de-DE" sz="3000" b="1" dirty="0"/>
              <a:t>Regionale Marktbeherrschung auf Produktionsebene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1BD661-3284-DC7C-CC96-77330D00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32" y="1834054"/>
            <a:ext cx="4009450" cy="4702538"/>
          </a:xfrm>
        </p:spPr>
        <p:txBody>
          <a:bodyPr>
            <a:normAutofit/>
          </a:bodyPr>
          <a:lstStyle/>
          <a:p>
            <a:r>
              <a:rPr lang="de-AT" sz="2200" dirty="0"/>
              <a:t>Marktbeherrscher sind in Preisgestaltung nicht frei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Verbot</a:t>
            </a:r>
            <a:r>
              <a:rPr lang="en-US" sz="2200" dirty="0"/>
              <a:t> des “Excessive Pricing”</a:t>
            </a:r>
          </a:p>
          <a:p>
            <a:endParaRPr lang="en-US" sz="2200" dirty="0"/>
          </a:p>
          <a:p>
            <a:r>
              <a:rPr lang="en-US" sz="2200" dirty="0" err="1"/>
              <a:t>Kosten</a:t>
            </a:r>
            <a:r>
              <a:rPr lang="en-US" sz="2200" dirty="0"/>
              <a:t> der </a:t>
            </a:r>
            <a:r>
              <a:rPr lang="en-US" sz="2200" dirty="0" err="1"/>
              <a:t>Produktion</a:t>
            </a:r>
            <a:r>
              <a:rPr lang="en-US" sz="2200" dirty="0"/>
              <a:t> </a:t>
            </a:r>
            <a:r>
              <a:rPr lang="en-US" sz="2200" dirty="0" err="1"/>
              <a:t>aus</a:t>
            </a:r>
            <a:r>
              <a:rPr lang="en-US" sz="2200" dirty="0"/>
              <a:t> </a:t>
            </a:r>
            <a:r>
              <a:rPr lang="en-US" sz="2200" dirty="0" err="1"/>
              <a:t>enerneuerbaren</a:t>
            </a:r>
            <a:r>
              <a:rPr lang="en-US" sz="2200" dirty="0"/>
              <a:t> </a:t>
            </a:r>
            <a:r>
              <a:rPr lang="en-US" sz="2200" dirty="0" err="1"/>
              <a:t>Energieträgern</a:t>
            </a:r>
            <a:r>
              <a:rPr lang="en-US" sz="2200" dirty="0"/>
              <a:t> </a:t>
            </a:r>
            <a:r>
              <a:rPr lang="en-US" sz="2200" dirty="0" err="1"/>
              <a:t>nahezu</a:t>
            </a:r>
            <a:r>
              <a:rPr lang="en-US" sz="2200" dirty="0"/>
              <a:t> </a:t>
            </a:r>
            <a:r>
              <a:rPr lang="en-US" sz="2200" dirty="0" err="1"/>
              <a:t>unverändert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“Merit Order” </a:t>
            </a:r>
            <a:r>
              <a:rPr lang="en-US" sz="2200" dirty="0" err="1"/>
              <a:t>betrifft</a:t>
            </a:r>
            <a:r>
              <a:rPr lang="en-US" sz="2200" dirty="0"/>
              <a:t> die </a:t>
            </a:r>
            <a:r>
              <a:rPr lang="en-US" sz="2200" dirty="0" err="1"/>
              <a:t>Spotbörse</a:t>
            </a:r>
            <a:r>
              <a:rPr lang="en-US" sz="2200" dirty="0"/>
              <a:t>, </a:t>
            </a:r>
            <a:r>
              <a:rPr lang="en-US" sz="2200" dirty="0" err="1"/>
              <a:t>nur</a:t>
            </a:r>
            <a:r>
              <a:rPr lang="en-US" sz="2200" dirty="0"/>
              <a:t>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dirty="0" err="1"/>
              <a:t>Bruchteil</a:t>
            </a:r>
            <a:r>
              <a:rPr lang="en-US" sz="2200" dirty="0"/>
              <a:t> </a:t>
            </a:r>
            <a:r>
              <a:rPr lang="en-US" sz="2200" dirty="0" err="1"/>
              <a:t>wird</a:t>
            </a:r>
            <a:r>
              <a:rPr lang="en-US" sz="2200" dirty="0"/>
              <a:t> am </a:t>
            </a:r>
            <a:r>
              <a:rPr lang="en-US" sz="2200" dirty="0" err="1"/>
              <a:t>Spotmarkt</a:t>
            </a:r>
            <a:r>
              <a:rPr lang="en-US" sz="2200" dirty="0"/>
              <a:t> </a:t>
            </a:r>
            <a:r>
              <a:rPr lang="en-US" sz="2200" dirty="0" err="1"/>
              <a:t>zugekauft</a:t>
            </a:r>
            <a:endParaRPr lang="en-US" sz="2200" dirty="0"/>
          </a:p>
          <a:p>
            <a:endParaRPr lang="en-US" sz="20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5F14A5E-7E9B-A436-8891-1307FFE4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48" y="379520"/>
            <a:ext cx="6790152" cy="59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2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Breitbild</PresentationFormat>
  <Paragraphs>106</Paragraphs>
  <Slides>18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Private Enforcement im Kartellrecht</vt:lpstr>
      <vt:lpstr>PowerPoint-Präsentation</vt:lpstr>
      <vt:lpstr>Der Standard am 1.März 2023</vt:lpstr>
      <vt:lpstr>Chronologie</vt:lpstr>
      <vt:lpstr>PowerPoint-Präsentation</vt:lpstr>
      <vt:lpstr>Volkswirtschaftliche Umverteilung</vt:lpstr>
      <vt:lpstr>PowerPoint-Präsentation</vt:lpstr>
      <vt:lpstr>Die gescheiterte Strommarktliberalisierung</vt:lpstr>
      <vt:lpstr>Regionale Marktbeherrschung auf Produktionsebene </vt:lpstr>
      <vt:lpstr>PowerPoint-Präsentation</vt:lpstr>
      <vt:lpstr>§ 1 KartG: Verbot der Fühlungnahme</vt:lpstr>
      <vt:lpstr>Deutscher BGH am 29.11.2022 zu KZR 42/20:</vt:lpstr>
      <vt:lpstr>Code of Conduct der Wettbewerbsbehörde</vt:lpstr>
      <vt:lpstr>§ 77 Elektrizitätswirtschaftsgesetz:</vt:lpstr>
      <vt:lpstr>PowerPoint-Präsentation</vt:lpstr>
      <vt:lpstr>2014 Richtlinie der EU zu  Private Enforcement</vt:lpstr>
      <vt:lpstr>Private Enforcement im Kartellrecht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Enforcement im Kartellrecht</dc:title>
  <dc:creator>Office Georg Zanger</dc:creator>
  <cp:lastModifiedBy>Office Georg Zanger</cp:lastModifiedBy>
  <cp:revision>7</cp:revision>
  <cp:lastPrinted>2023-03-09T10:19:30Z</cp:lastPrinted>
  <dcterms:created xsi:type="dcterms:W3CDTF">2023-03-08T16:49:46Z</dcterms:created>
  <dcterms:modified xsi:type="dcterms:W3CDTF">2023-03-09T13:15:58Z</dcterms:modified>
</cp:coreProperties>
</file>